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F4C-FFF0-8B40-832F-95A49521FEE4}" type="datetimeFigureOut">
              <a:rPr lang="en-US" smtClean="0"/>
              <a:pPr/>
              <a:t>2/25/11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977B-0A63-3440-B1AE-440BA60AC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F4C-FFF0-8B40-832F-95A49521FEE4}" type="datetimeFigureOut">
              <a:rPr lang="en-US" smtClean="0"/>
              <a:pPr/>
              <a:t>2/25/11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977B-0A63-3440-B1AE-440BA60AC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F4C-FFF0-8B40-832F-95A49521FEE4}" type="datetimeFigureOut">
              <a:rPr lang="en-US" smtClean="0"/>
              <a:pPr/>
              <a:t>2/25/11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977B-0A63-3440-B1AE-440BA60AC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F4C-FFF0-8B40-832F-95A49521FEE4}" type="datetimeFigureOut">
              <a:rPr lang="en-US" smtClean="0"/>
              <a:pPr/>
              <a:t>2/25/11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977B-0A63-3440-B1AE-440BA60AC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F4C-FFF0-8B40-832F-95A49521FEE4}" type="datetimeFigureOut">
              <a:rPr lang="en-US" smtClean="0"/>
              <a:pPr/>
              <a:t>2/25/11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977B-0A63-3440-B1AE-440BA60AC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F4C-FFF0-8B40-832F-95A49521FEE4}" type="datetimeFigureOut">
              <a:rPr lang="en-US" smtClean="0"/>
              <a:pPr/>
              <a:t>2/25/11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977B-0A63-3440-B1AE-440BA60AC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F4C-FFF0-8B40-832F-95A49521FEE4}" type="datetimeFigureOut">
              <a:rPr lang="en-US" smtClean="0"/>
              <a:pPr/>
              <a:t>2/25/11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977B-0A63-3440-B1AE-440BA60AC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F4C-FFF0-8B40-832F-95A49521FEE4}" type="datetimeFigureOut">
              <a:rPr lang="en-US" smtClean="0"/>
              <a:pPr/>
              <a:t>2/25/11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977B-0A63-3440-B1AE-440BA60AC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F4C-FFF0-8B40-832F-95A49521FEE4}" type="datetimeFigureOut">
              <a:rPr lang="en-US" smtClean="0"/>
              <a:pPr/>
              <a:t>2/25/11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977B-0A63-3440-B1AE-440BA60AC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F4C-FFF0-8B40-832F-95A49521FEE4}" type="datetimeFigureOut">
              <a:rPr lang="en-US" smtClean="0"/>
              <a:pPr/>
              <a:t>2/25/11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977B-0A63-3440-B1AE-440BA60AC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F4C-FFF0-8B40-832F-95A49521FEE4}" type="datetimeFigureOut">
              <a:rPr lang="en-US" smtClean="0"/>
              <a:pPr/>
              <a:t>2/25/11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977B-0A63-3440-B1AE-440BA60AC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B2F4C-FFF0-8B40-832F-95A49521FEE4}" type="datetimeFigureOut">
              <a:rPr lang="en-US" smtClean="0"/>
              <a:pPr/>
              <a:t>2/25/11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A977B-0A63-3440-B1AE-440BA60AC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The Intestine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024" y="2130425"/>
            <a:ext cx="5181995" cy="414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 655,000 deaths per year</a:t>
            </a:r>
          </a:p>
          <a:p>
            <a:r>
              <a:rPr lang="en-US" dirty="0" smtClean="0"/>
              <a:t>Very treatable if caught early</a:t>
            </a:r>
          </a:p>
          <a:p>
            <a:r>
              <a:rPr lang="en-US" dirty="0" smtClean="0"/>
              <a:t>Very deadly if caught late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=vVqgtUHP2z8&amp;safety_mode=</a:t>
            </a:r>
            <a:r>
              <a:rPr lang="en-US" dirty="0" err="1" smtClean="0"/>
              <a:t>true&amp;persist_safety_mode</a:t>
            </a:r>
            <a:r>
              <a:rPr lang="en-US" dirty="0" smtClean="0"/>
              <a:t>=1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dirty="0" err="1" smtClean="0"/>
              <a:t>Adenomatous</a:t>
            </a:r>
            <a:r>
              <a:rPr lang="en-US" dirty="0" smtClean="0"/>
              <a:t> Polyps: mushroom-shaped growths in the colon that can easily be removed</a:t>
            </a:r>
          </a:p>
          <a:p>
            <a:r>
              <a:rPr lang="en-US" dirty="0" smtClean="0"/>
              <a:t>Usually benign (non-cancerous)</a:t>
            </a:r>
          </a:p>
          <a:p>
            <a:r>
              <a:rPr lang="en-US" dirty="0" smtClean="0"/>
              <a:t>If left un treated, may turn into cancer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9" y="3492500"/>
            <a:ext cx="3574143" cy="312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colon cancer?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APC gene: tumor suppressor that puts on the brakes in the cell cycle</a:t>
            </a:r>
          </a:p>
          <a:p>
            <a:r>
              <a:rPr lang="en-US" dirty="0" smtClean="0"/>
              <a:t>If APC is turned off, the cells continue to divide uncontrollably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651" y="4353946"/>
            <a:ext cx="4511099" cy="17722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1250" y="6149459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APCmin</a:t>
            </a:r>
            <a:r>
              <a:rPr lang="en-US" dirty="0" smtClean="0"/>
              <a:t> mouse colon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colon cancer?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55925"/>
          </a:xfrm>
        </p:spPr>
        <p:txBody>
          <a:bodyPr/>
          <a:lstStyle/>
          <a:p>
            <a:r>
              <a:rPr lang="en-US" dirty="0" smtClean="0"/>
              <a:t>FAP: Familial </a:t>
            </a:r>
            <a:r>
              <a:rPr lang="en-US" dirty="0" err="1" smtClean="0"/>
              <a:t>Adenomatous</a:t>
            </a:r>
            <a:r>
              <a:rPr lang="en-US" dirty="0" smtClean="0"/>
              <a:t> </a:t>
            </a:r>
            <a:r>
              <a:rPr lang="en-US" dirty="0" err="1" smtClean="0"/>
              <a:t>Polyposis</a:t>
            </a:r>
            <a:endParaRPr lang="en-US" dirty="0" smtClean="0"/>
          </a:p>
          <a:p>
            <a:r>
              <a:rPr lang="en-US" dirty="0" smtClean="0"/>
              <a:t>Genetic disorder that results in colon cancer at an early age</a:t>
            </a:r>
          </a:p>
          <a:p>
            <a:r>
              <a:rPr lang="en-US" dirty="0" smtClean="0"/>
              <a:t>Polyps can begin forming in the teen years</a:t>
            </a:r>
          </a:p>
          <a:p>
            <a:r>
              <a:rPr lang="en-US" dirty="0" smtClean="0"/>
              <a:t>Caused by mutation in APC or MUTYH gene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4556125"/>
            <a:ext cx="3708400" cy="219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7300"/>
          </a:xfrm>
        </p:spPr>
        <p:txBody>
          <a:bodyPr>
            <a:normAutofit/>
          </a:bodyPr>
          <a:lstStyle/>
          <a:p>
            <a:r>
              <a:rPr lang="en-US" dirty="0" smtClean="0"/>
              <a:t>Unfortunately, symptoms don’t appear until tumors have progressed to a dangerous point</a:t>
            </a:r>
          </a:p>
          <a:p>
            <a:endParaRPr lang="en-US" dirty="0" smtClean="0"/>
          </a:p>
          <a:p>
            <a:r>
              <a:rPr lang="en-US" dirty="0" smtClean="0"/>
              <a:t>Blood in stool</a:t>
            </a:r>
          </a:p>
          <a:p>
            <a:r>
              <a:rPr lang="en-US" dirty="0" smtClean="0"/>
              <a:t>Constipation</a:t>
            </a:r>
          </a:p>
          <a:p>
            <a:r>
              <a:rPr lang="en-US" dirty="0" smtClean="0"/>
              <a:t>Anemia</a:t>
            </a:r>
          </a:p>
          <a:p>
            <a:r>
              <a:rPr lang="en-US" dirty="0" smtClean="0"/>
              <a:t>Weight loss</a:t>
            </a:r>
          </a:p>
          <a:p>
            <a:r>
              <a:rPr lang="en-US" dirty="0" smtClean="0"/>
              <a:t>Abdominal 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Removal of polyps and tumors</a:t>
            </a:r>
          </a:p>
          <a:p>
            <a:r>
              <a:rPr lang="en-US" dirty="0" smtClean="0"/>
              <a:t>Chemotherapy</a:t>
            </a:r>
          </a:p>
          <a:p>
            <a:r>
              <a:rPr lang="en-US" dirty="0" smtClean="0"/>
              <a:t>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00" y="2482850"/>
            <a:ext cx="22352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3814763"/>
            <a:ext cx="3517900" cy="231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Colonoscopy at age 50 </a:t>
            </a:r>
          </a:p>
          <a:p>
            <a:r>
              <a:rPr lang="en-US" dirty="0" smtClean="0"/>
              <a:t>Diet full of fruits and veggies</a:t>
            </a:r>
          </a:p>
          <a:p>
            <a:r>
              <a:rPr lang="en-US" dirty="0" smtClean="0"/>
              <a:t>Diet low in animal fat</a:t>
            </a:r>
          </a:p>
          <a:p>
            <a:r>
              <a:rPr lang="en-US" dirty="0" smtClean="0"/>
              <a:t>Maintain a healthy weight</a:t>
            </a:r>
          </a:p>
          <a:p>
            <a:r>
              <a:rPr lang="en-US" dirty="0" smtClean="0"/>
              <a:t>Be active</a:t>
            </a:r>
          </a:p>
          <a:p>
            <a:r>
              <a:rPr lang="en-US" dirty="0" smtClean="0"/>
              <a:t>Know your family history</a:t>
            </a:r>
          </a:p>
          <a:p>
            <a:r>
              <a:rPr lang="en-US" dirty="0" smtClean="0"/>
              <a:t>Don’t smoke</a:t>
            </a:r>
          </a:p>
          <a:p>
            <a:r>
              <a:rPr lang="en-US" dirty="0" smtClean="0"/>
              <a:t>Reduce radiation exposure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054133" y="2170655"/>
            <a:ext cx="4708525" cy="3202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Disorder Pamphlet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a pamphlet like you see in doctors’ offices for a GI disorder</a:t>
            </a:r>
          </a:p>
          <a:p>
            <a:r>
              <a:rPr lang="en-US" dirty="0" smtClean="0"/>
              <a:t>You must include:</a:t>
            </a:r>
          </a:p>
          <a:p>
            <a:pPr lvl="1"/>
            <a:r>
              <a:rPr lang="en-US" dirty="0" smtClean="0"/>
              <a:t>Name of disorder</a:t>
            </a:r>
          </a:p>
          <a:p>
            <a:pPr lvl="1"/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Causes</a:t>
            </a:r>
          </a:p>
          <a:p>
            <a:pPr lvl="1"/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Prevention</a:t>
            </a:r>
          </a:p>
          <a:p>
            <a:pPr lvl="1"/>
            <a:r>
              <a:rPr lang="en-US" dirty="0" smtClean="0"/>
              <a:t>Diagram or picture of some sort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332037"/>
            <a:ext cx="8686800" cy="4525963"/>
          </a:xfrm>
        </p:spPr>
        <p:txBody>
          <a:bodyPr/>
          <a:lstStyle/>
          <a:p>
            <a:r>
              <a:rPr lang="en-US" dirty="0" smtClean="0"/>
              <a:t>Between the stomach and large intestine</a:t>
            </a:r>
          </a:p>
          <a:p>
            <a:endParaRPr lang="en-US" dirty="0" smtClean="0"/>
          </a:p>
          <a:p>
            <a:r>
              <a:rPr lang="en-US" dirty="0" smtClean="0"/>
              <a:t>Where most digestion and absorption happens</a:t>
            </a:r>
          </a:p>
          <a:p>
            <a:endParaRPr lang="en-US" dirty="0" smtClean="0"/>
          </a:p>
          <a:p>
            <a:r>
              <a:rPr lang="en-US" dirty="0" smtClean="0"/>
              <a:t>19 feet long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356100"/>
            <a:ext cx="3251200" cy="250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Parts of the 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Duodenum: </a:t>
            </a:r>
            <a:r>
              <a:rPr lang="en-US" dirty="0" smtClean="0"/>
              <a:t>first section of the small intestine</a:t>
            </a:r>
          </a:p>
          <a:p>
            <a:endParaRPr lang="en-US" dirty="0" smtClean="0"/>
          </a:p>
          <a:p>
            <a:r>
              <a:rPr lang="en-US" dirty="0" smtClean="0"/>
              <a:t>10-12 inches long</a:t>
            </a:r>
          </a:p>
          <a:p>
            <a:endParaRPr lang="en-US" dirty="0" smtClean="0"/>
          </a:p>
          <a:p>
            <a:r>
              <a:rPr lang="en-US" dirty="0" smtClean="0"/>
              <a:t>Releases enzymes to break down food</a:t>
            </a:r>
          </a:p>
          <a:p>
            <a:endParaRPr lang="en-US" dirty="0" smtClean="0"/>
          </a:p>
          <a:p>
            <a:r>
              <a:rPr lang="en-US" dirty="0" smtClean="0"/>
              <a:t>Regulates the emptying of the stomach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700" y="2119419"/>
            <a:ext cx="2654300" cy="212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Jejunum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Jejunum:</a:t>
            </a:r>
            <a:r>
              <a:rPr lang="en-US" dirty="0" smtClean="0"/>
              <a:t> middle section of the small intestine</a:t>
            </a:r>
          </a:p>
          <a:p>
            <a:endParaRPr lang="en-US" dirty="0" smtClean="0"/>
          </a:p>
          <a:p>
            <a:r>
              <a:rPr lang="en-US" dirty="0" smtClean="0"/>
              <a:t>2.5 </a:t>
            </a:r>
            <a:r>
              <a:rPr lang="en-US" dirty="0" err="1" smtClean="0"/>
              <a:t>m</a:t>
            </a:r>
            <a:r>
              <a:rPr lang="en-US" dirty="0" smtClean="0"/>
              <a:t> long</a:t>
            </a:r>
          </a:p>
          <a:p>
            <a:endParaRPr lang="en-US" dirty="0" smtClean="0"/>
          </a:p>
          <a:p>
            <a:r>
              <a:rPr lang="en-US" dirty="0" smtClean="0"/>
              <a:t>If the jejunum is hit hard, the vomit reflex will start</a:t>
            </a:r>
          </a:p>
          <a:p>
            <a:endParaRPr lang="en-US" dirty="0" smtClean="0"/>
          </a:p>
          <a:p>
            <a:r>
              <a:rPr lang="en-US" dirty="0" smtClean="0"/>
              <a:t>Covered in </a:t>
            </a:r>
            <a:r>
              <a:rPr lang="en-US" dirty="0" err="1" smtClean="0"/>
              <a:t>villi</a:t>
            </a:r>
            <a:r>
              <a:rPr lang="en-US" dirty="0" smtClean="0"/>
              <a:t> for absorption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4394200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38675" cy="4781550"/>
          </a:xfrm>
        </p:spPr>
        <p:txBody>
          <a:bodyPr/>
          <a:lstStyle/>
          <a:p>
            <a:r>
              <a:rPr lang="en-US" dirty="0" smtClean="0"/>
              <a:t>Tiny, finger-like projections that stick out from the lining of the intestines</a:t>
            </a:r>
          </a:p>
          <a:p>
            <a:r>
              <a:rPr lang="en-US" dirty="0" smtClean="0"/>
              <a:t>Greatly increase the surface area so more nutrients can be absorbed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0" y="107950"/>
            <a:ext cx="2730500" cy="298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015" y="3429000"/>
            <a:ext cx="428198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Illium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 smtClean="0"/>
              <a:t>Illium</a:t>
            </a:r>
            <a:r>
              <a:rPr lang="en-US" dirty="0" smtClean="0"/>
              <a:t>:  final section of the small intestine</a:t>
            </a:r>
          </a:p>
          <a:p>
            <a:endParaRPr lang="en-US" dirty="0" smtClean="0"/>
          </a:p>
          <a:p>
            <a:r>
              <a:rPr lang="en-US" dirty="0" smtClean="0"/>
              <a:t>2-4 </a:t>
            </a:r>
            <a:r>
              <a:rPr lang="en-US" dirty="0" err="1" smtClean="0"/>
              <a:t>m</a:t>
            </a:r>
            <a:r>
              <a:rPr lang="en-US" dirty="0" smtClean="0"/>
              <a:t> long</a:t>
            </a:r>
          </a:p>
          <a:p>
            <a:endParaRPr lang="en-US" dirty="0" smtClean="0"/>
          </a:p>
          <a:p>
            <a:r>
              <a:rPr lang="en-US" dirty="0" smtClean="0"/>
              <a:t>Main job is to absorb vitamin B-12 and bile salts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432300"/>
            <a:ext cx="3352800" cy="24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part of the digestive system</a:t>
            </a:r>
          </a:p>
          <a:p>
            <a:r>
              <a:rPr lang="en-US" dirty="0" smtClean="0"/>
              <a:t>Extracts  water and salt from solid waste</a:t>
            </a:r>
          </a:p>
          <a:p>
            <a:r>
              <a:rPr lang="en-US" b="1" dirty="0" smtClean="0"/>
              <a:t>Ascending colon:</a:t>
            </a:r>
            <a:r>
              <a:rPr lang="en-US" dirty="0" smtClean="0"/>
              <a:t> on the right side of the abdomen</a:t>
            </a:r>
          </a:p>
          <a:p>
            <a:r>
              <a:rPr lang="en-US" b="1" dirty="0" smtClean="0"/>
              <a:t>Transverse colon</a:t>
            </a:r>
            <a:r>
              <a:rPr lang="en-US" dirty="0" smtClean="0"/>
              <a:t>:  goes across the top, horizontally</a:t>
            </a:r>
          </a:p>
          <a:p>
            <a:r>
              <a:rPr lang="en-US" b="1" dirty="0" smtClean="0"/>
              <a:t>Descending colon: </a:t>
            </a:r>
            <a:r>
              <a:rPr lang="en-US" dirty="0" smtClean="0"/>
              <a:t>descends down the left side of abdomen to the colon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25" y="1417638"/>
            <a:ext cx="7267855" cy="4731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Sigmoid Colon</a:t>
            </a:r>
            <a:r>
              <a:rPr lang="en-US" dirty="0" smtClean="0"/>
              <a:t>:  part of the colon before the rectum</a:t>
            </a:r>
          </a:p>
          <a:p>
            <a:r>
              <a:rPr lang="en-US" dirty="0" smtClean="0"/>
              <a:t>Muscular walls push fecal matter into the rectum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=15JsYSZIT-Q&amp;safety_mode=</a:t>
            </a:r>
            <a:r>
              <a:rPr lang="en-US" dirty="0" err="1" smtClean="0"/>
              <a:t>true&amp;persist_safety_mode</a:t>
            </a:r>
            <a:r>
              <a:rPr lang="en-US" dirty="0" smtClean="0"/>
              <a:t>=1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463</Words>
  <Application>Microsoft Macintosh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Intestine</vt:lpstr>
      <vt:lpstr>Small Intestine</vt:lpstr>
      <vt:lpstr>Parts of the small intestine</vt:lpstr>
      <vt:lpstr>Jejunum</vt:lpstr>
      <vt:lpstr>Villi</vt:lpstr>
      <vt:lpstr>Illium</vt:lpstr>
      <vt:lpstr>Large Intestine</vt:lpstr>
      <vt:lpstr>Large Intestine</vt:lpstr>
      <vt:lpstr>Colon</vt:lpstr>
      <vt:lpstr>Colon Cancer</vt:lpstr>
      <vt:lpstr>Polyps</vt:lpstr>
      <vt:lpstr>What causes colon cancer?</vt:lpstr>
      <vt:lpstr>What causes colon cancer?</vt:lpstr>
      <vt:lpstr>Symptoms</vt:lpstr>
      <vt:lpstr>Treatment</vt:lpstr>
      <vt:lpstr>Prevention</vt:lpstr>
      <vt:lpstr>GI Disorder Pamphlet</vt:lpstr>
    </vt:vector>
  </TitlesOfParts>
  <Company>Cody Group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Intestine</dc:title>
  <dc:creator>Jordon Elbert</dc:creator>
  <cp:lastModifiedBy>Jordon Elbert</cp:lastModifiedBy>
  <cp:revision>4</cp:revision>
  <dcterms:created xsi:type="dcterms:W3CDTF">2011-02-25T14:22:37Z</dcterms:created>
  <dcterms:modified xsi:type="dcterms:W3CDTF">2011-02-25T19:40:43Z</dcterms:modified>
</cp:coreProperties>
</file>