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47" d="100"/>
          <a:sy n="47" d="100"/>
        </p:scale>
        <p:origin x="-1176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B6DBF24-2D31-FD45-B67D-AA877DE3619F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DBF24-2D31-FD45-B67D-AA877DE3619F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DBF24-2D31-FD45-B67D-AA877DE3619F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B6DBF24-2D31-FD45-B67D-AA877DE3619F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B6DBF24-2D31-FD45-B67D-AA877DE3619F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DBF24-2D31-FD45-B67D-AA877DE3619F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DBF24-2D31-FD45-B67D-AA877DE3619F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6DBF24-2D31-FD45-B67D-AA877DE3619F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DBF24-2D31-FD45-B67D-AA877DE3619F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B6DBF24-2D31-FD45-B67D-AA877DE3619F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6DBF24-2D31-FD45-B67D-AA877DE3619F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B6DBF24-2D31-FD45-B67D-AA877DE3619F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6EECE77-3D27-4B41-ACCC-18090297D29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BlairMdITC TT-Medium"/>
                <a:cs typeface="BlairMdITC TT-Medium"/>
              </a:rPr>
              <a:t>Peristalsis</a:t>
            </a:r>
            <a:endParaRPr lang="en-US" dirty="0">
              <a:latin typeface="BlairMdITC TT-Medium"/>
              <a:cs typeface="BlairMdITC TT-Medium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192" y="1470025"/>
            <a:ext cx="5391179" cy="431723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Esophagus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1223682"/>
          </a:xfrm>
        </p:spPr>
        <p:txBody>
          <a:bodyPr>
            <a:normAutofit/>
          </a:bodyPr>
          <a:lstStyle/>
          <a:p>
            <a:r>
              <a:rPr lang="en-US" dirty="0" smtClean="0"/>
              <a:t>The muscular tube that food passes through which connects the pharynx to the stomach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00" y="2823883"/>
            <a:ext cx="3896606" cy="413713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of the esophagus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8587" y="1739580"/>
            <a:ext cx="5423647" cy="511842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rot="10800000">
            <a:off x="5244353" y="4183529"/>
            <a:ext cx="3122706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261412" y="3814196"/>
            <a:ext cx="1673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mucosa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0" y="4542118"/>
            <a:ext cx="3487268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0" y="4171197"/>
            <a:ext cx="1628587" cy="370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submucosa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0" y="3107764"/>
            <a:ext cx="3092824" cy="2988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0" y="2461433"/>
            <a:ext cx="1628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Muscularis</a:t>
            </a:r>
            <a:r>
              <a:rPr lang="en-US" dirty="0" smtClean="0"/>
              <a:t> </a:t>
            </a:r>
            <a:r>
              <a:rPr lang="en-US" dirty="0" err="1" smtClean="0"/>
              <a:t>externa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of the esophagus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Mucosa:  innermost layer of the esophagus that is made of epithelial tissue that sloughs off often</a:t>
            </a:r>
          </a:p>
          <a:p>
            <a:r>
              <a:rPr lang="en-US" dirty="0" err="1" smtClean="0"/>
              <a:t>Submucosa</a:t>
            </a:r>
            <a:r>
              <a:rPr lang="en-US" dirty="0" smtClean="0"/>
              <a:t>:  contains mucous secreting glands </a:t>
            </a:r>
          </a:p>
          <a:p>
            <a:endParaRPr lang="en-US" dirty="0" smtClean="0"/>
          </a:p>
          <a:p>
            <a:r>
              <a:rPr lang="en-US" dirty="0" err="1" smtClean="0"/>
              <a:t>Muscularis</a:t>
            </a:r>
            <a:r>
              <a:rPr lang="en-US" dirty="0" smtClean="0"/>
              <a:t> </a:t>
            </a:r>
            <a:r>
              <a:rPr lang="en-US" dirty="0" err="1" smtClean="0"/>
              <a:t>externis</a:t>
            </a:r>
            <a:r>
              <a:rPr lang="en-US" dirty="0" smtClean="0"/>
              <a:t>:  </a:t>
            </a:r>
          </a:p>
          <a:p>
            <a:pPr lvl="1"/>
            <a:r>
              <a:rPr lang="en-US" dirty="0" smtClean="0"/>
              <a:t>Top 1/3 is voluntary muscle</a:t>
            </a:r>
          </a:p>
          <a:p>
            <a:pPr lvl="1"/>
            <a:r>
              <a:rPr lang="en-US" dirty="0" smtClean="0"/>
              <a:t>Bottom 2/3 is involuntary muscle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Peristalsis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189506" cy="5003800"/>
          </a:xfrm>
        </p:spPr>
        <p:txBody>
          <a:bodyPr>
            <a:normAutofit/>
          </a:bodyPr>
          <a:lstStyle/>
          <a:p>
            <a:r>
              <a:rPr lang="en-US" dirty="0" smtClean="0"/>
              <a:t>Peristalsis:  The rhythmic contraction and relaxation of the esophageal muscles which pushes food down to the stomach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5393765"/>
            <a:ext cx="5713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YouTube: Peristalsis after a bowl of corn pops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8650" y="1600200"/>
            <a:ext cx="2273300" cy="35687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Lower Esophageal sphincter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771153" cy="4525963"/>
          </a:xfrm>
        </p:spPr>
        <p:txBody>
          <a:bodyPr/>
          <a:lstStyle/>
          <a:p>
            <a:r>
              <a:rPr lang="en-US" dirty="0" smtClean="0"/>
              <a:t>LES:  separates the esophagus from the stomach</a:t>
            </a:r>
          </a:p>
          <a:p>
            <a:r>
              <a:rPr lang="en-US" dirty="0" smtClean="0"/>
              <a:t>Helps contain stomach contents including acidic juices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051" y="2152649"/>
            <a:ext cx="4961949" cy="397351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199" y="1600201"/>
            <a:ext cx="4174565" cy="5063564"/>
          </a:xfrm>
        </p:spPr>
        <p:txBody>
          <a:bodyPr>
            <a:normAutofit/>
          </a:bodyPr>
          <a:lstStyle/>
          <a:p>
            <a:r>
              <a:rPr lang="en-US" dirty="0" err="1" smtClean="0"/>
              <a:t>Gastroesophageal</a:t>
            </a:r>
            <a:r>
              <a:rPr lang="en-US" dirty="0" smtClean="0"/>
              <a:t> Reflux Disease</a:t>
            </a:r>
          </a:p>
          <a:p>
            <a:r>
              <a:rPr lang="en-US" dirty="0" smtClean="0"/>
              <a:t>Caused by stomach acid flowing backward through the lower esophageal sphincter</a:t>
            </a:r>
          </a:p>
          <a:p>
            <a:r>
              <a:rPr lang="en-US" dirty="0" smtClean="0"/>
              <a:t>May be caused by abnormal relaxation of the LES or </a:t>
            </a:r>
            <a:r>
              <a:rPr lang="en-US" dirty="0" err="1" smtClean="0"/>
              <a:t>hiatal</a:t>
            </a:r>
            <a:r>
              <a:rPr lang="en-US" dirty="0" smtClean="0"/>
              <a:t> hernia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4293" y="2196353"/>
            <a:ext cx="4052507" cy="306294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of GERD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Medications that turn off acid pumps in the stomach (</a:t>
            </a:r>
            <a:r>
              <a:rPr lang="en-US" dirty="0" err="1" smtClean="0"/>
              <a:t>Prilosec</a:t>
            </a:r>
            <a:r>
              <a:rPr lang="en-US" dirty="0" smtClean="0"/>
              <a:t>, </a:t>
            </a:r>
            <a:r>
              <a:rPr lang="en-US" dirty="0" err="1" smtClean="0"/>
              <a:t>Nexium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Medications that make the stomach empty faster (</a:t>
            </a:r>
            <a:r>
              <a:rPr lang="en-US" dirty="0" err="1" smtClean="0"/>
              <a:t>Reglan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Surgery to repair the sphincter or </a:t>
            </a:r>
            <a:r>
              <a:rPr lang="en-US" dirty="0" err="1" smtClean="0"/>
              <a:t>hiatal</a:t>
            </a:r>
            <a:r>
              <a:rPr lang="en-US" dirty="0" smtClean="0"/>
              <a:t> hernia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1550" y="274638"/>
            <a:ext cx="1613273" cy="126710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76200"/>
            <a:ext cx="1524000" cy="15240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1201</TotalTime>
  <Words>172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Oriel</vt:lpstr>
      <vt:lpstr>Peristalsis</vt:lpstr>
      <vt:lpstr>Esophagus</vt:lpstr>
      <vt:lpstr>Layers of the esophagus</vt:lpstr>
      <vt:lpstr>Layers of the esophagus</vt:lpstr>
      <vt:lpstr>Peristalsis</vt:lpstr>
      <vt:lpstr>Lower Esophageal sphincter</vt:lpstr>
      <vt:lpstr>GERD</vt:lpstr>
      <vt:lpstr>Treatment of GERD</vt:lpstr>
    </vt:vector>
  </TitlesOfParts>
  <Company>Cody Group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Peristalsis</dc:title>
  <dc:creator>Jordon Elbert</dc:creator>
  <cp:lastModifiedBy>mwiebe-strong</cp:lastModifiedBy>
  <cp:revision>6</cp:revision>
  <dcterms:created xsi:type="dcterms:W3CDTF">2011-02-09T23:53:19Z</dcterms:created>
  <dcterms:modified xsi:type="dcterms:W3CDTF">2012-01-03T15:46:37Z</dcterms:modified>
</cp:coreProperties>
</file>