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6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5A02A6-B66F-3C4E-9AE9-652BD936653C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BC59E9-27C3-5144-9803-032E115CD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Either Ur-</a:t>
            </a:r>
            <a:r>
              <a:rPr lang="en-US" dirty="0" err="1" smtClean="0"/>
              <a:t>ine</a:t>
            </a:r>
            <a:r>
              <a:rPr lang="en-US" smtClean="0"/>
              <a:t> or Your Out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74820"/>
            <a:ext cx="7772400" cy="1508760"/>
          </a:xfrm>
        </p:spPr>
        <p:txBody>
          <a:bodyPr/>
          <a:lstStyle/>
          <a:p>
            <a:r>
              <a:rPr lang="en-US" dirty="0" smtClean="0"/>
              <a:t>And the </a:t>
            </a:r>
            <a:r>
              <a:rPr lang="en-US" dirty="0"/>
              <a:t>S</a:t>
            </a:r>
            <a:r>
              <a:rPr lang="en-US" dirty="0" smtClean="0"/>
              <a:t>tory of the </a:t>
            </a:r>
            <a:r>
              <a:rPr lang="en-US" dirty="0"/>
              <a:t>U</a:t>
            </a:r>
            <a:r>
              <a:rPr lang="en-US" dirty="0" smtClean="0"/>
              <a:t>rinary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ph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33600"/>
            <a:ext cx="4207918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1" y="25146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Water, salts, nutrients molecules, &amp; waste molecules move from the </a:t>
            </a:r>
            <a:r>
              <a:rPr lang="en-US" dirty="0" err="1" smtClean="0"/>
              <a:t>glomerulus</a:t>
            </a:r>
            <a:r>
              <a:rPr lang="en-US" dirty="0" smtClean="0"/>
              <a:t> to the inside of the </a:t>
            </a:r>
            <a:r>
              <a:rPr lang="en-US" dirty="0" err="1" smtClean="0"/>
              <a:t>glomerular</a:t>
            </a:r>
            <a:r>
              <a:rPr lang="en-US" dirty="0" smtClean="0"/>
              <a:t> capsule.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26670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Certain Molecules are actively </a:t>
            </a:r>
            <a:r>
              <a:rPr lang="en-US" dirty="0" err="1" smtClean="0"/>
              <a:t>secreated</a:t>
            </a:r>
            <a:r>
              <a:rPr lang="en-US" dirty="0" smtClean="0"/>
              <a:t> from the </a:t>
            </a:r>
            <a:r>
              <a:rPr lang="en-US" dirty="0" err="1" smtClean="0"/>
              <a:t>peritubular</a:t>
            </a:r>
            <a:r>
              <a:rPr lang="en-US" dirty="0" smtClean="0"/>
              <a:t> capillary network into the convoluted tubules.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286000"/>
            <a:ext cx="2286000" cy="228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656272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Nutrient and salt molecules are actively reabsorbed from the convoluted tubules into  the </a:t>
            </a:r>
            <a:r>
              <a:rPr lang="en-US" dirty="0" err="1" smtClean="0"/>
              <a:t>peritubular</a:t>
            </a:r>
            <a:r>
              <a:rPr lang="en-US" dirty="0" smtClean="0"/>
              <a:t> capillary network, and water follows passively.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656272"/>
            <a:ext cx="3048000" cy="1477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2666999"/>
            <a:ext cx="1676400" cy="25853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764268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Glomerular</a:t>
            </a:r>
            <a:r>
              <a:rPr lang="en-US" dirty="0" smtClean="0"/>
              <a:t> Filtration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0"/>
            <a:ext cx="223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Tubular </a:t>
            </a:r>
            <a:r>
              <a:rPr lang="en-US" dirty="0" err="1" smtClean="0"/>
              <a:t>Reabsorption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2225932"/>
            <a:ext cx="186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Tubular Secretion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steps in Urine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Urinary System</a:t>
            </a:r>
            <a:endParaRPr lang="en-US" dirty="0"/>
          </a:p>
        </p:txBody>
      </p:sp>
      <p:pic>
        <p:nvPicPr>
          <p:cNvPr id="4" name="Content Placeholder 3" descr="urinarysystem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953926"/>
            <a:ext cx="4609867" cy="5237059"/>
          </a:xfrm>
        </p:spPr>
      </p:pic>
      <p:sp>
        <p:nvSpPr>
          <p:cNvPr id="5" name="Rounded Rectangle 4"/>
          <p:cNvSpPr/>
          <p:nvPr/>
        </p:nvSpPr>
        <p:spPr>
          <a:xfrm>
            <a:off x="5219700" y="22479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19700" y="28575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19700" y="33909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19700" y="39243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85900" y="19812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85900" y="25908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85900" y="3124200"/>
            <a:ext cx="1143000" cy="2286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85900" y="3390900"/>
            <a:ext cx="11430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57400" y="5562600"/>
            <a:ext cx="4495800" cy="533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Where is urine found?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914400"/>
          </a:xfrm>
        </p:spPr>
        <p:txBody>
          <a:bodyPr/>
          <a:lstStyle/>
          <a:p>
            <a:r>
              <a:rPr lang="en-US" dirty="0" smtClean="0"/>
              <a:t>What structures contain urine?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6" imgW="4572000" imgH="5143398" progId="MSGraph.Chart.8">
                  <p:embed followColorScheme="full"/>
                </p:oleObj>
              </mc:Choice>
              <mc:Fallback>
                <p:oleObj name="Chart" r:id="rId6" imgW="4572000" imgH="5143398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72000"/>
          </a:xfrm>
        </p:spPr>
        <p:txBody>
          <a:bodyPr>
            <a:noAutofit/>
          </a:bodyPr>
          <a:lstStyle/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err="1" smtClean="0"/>
              <a:t>Ureter</a:t>
            </a:r>
            <a:endParaRPr lang="en-US" sz="3200" dirty="0" smtClean="0"/>
          </a:p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smtClean="0"/>
              <a:t>Kidney</a:t>
            </a:r>
          </a:p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smtClean="0"/>
              <a:t>Urinary bladder</a:t>
            </a:r>
          </a:p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smtClean="0"/>
              <a:t>Inferior vena cava</a:t>
            </a:r>
          </a:p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smtClean="0"/>
              <a:t>Renal vein</a:t>
            </a:r>
          </a:p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smtClean="0"/>
              <a:t>Urethra</a:t>
            </a:r>
          </a:p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smtClean="0"/>
              <a:t>Aorta</a:t>
            </a:r>
          </a:p>
          <a:p>
            <a:pPr marL="582930" indent="-514350">
              <a:spcBef>
                <a:spcPct val="20000"/>
              </a:spcBef>
              <a:buAutoNum type="arabicPeriod"/>
            </a:pPr>
            <a:r>
              <a:rPr lang="en-US" sz="3200" dirty="0" smtClean="0"/>
              <a:t>rectum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 of 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55749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/>
              <a:t>Kidneys – Major organ of the urinary system</a:t>
            </a:r>
          </a:p>
          <a:p>
            <a:pPr marL="914400" lvl="1" indent="-514350"/>
            <a:r>
              <a:rPr lang="en-US" dirty="0" smtClean="0"/>
              <a:t>What do kidneys do? How many kidneys?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/>
            <a:r>
              <a:rPr lang="en-US" dirty="0" err="1" smtClean="0"/>
              <a:t>Ureters</a:t>
            </a:r>
            <a:r>
              <a:rPr lang="en-US" dirty="0" smtClean="0"/>
              <a:t> – tubes with smooth muscle connecting kidneys to bladder</a:t>
            </a:r>
          </a:p>
          <a:p>
            <a:pPr marL="914400" lvl="1" indent="-514350"/>
            <a:r>
              <a:rPr lang="en-US" dirty="0" smtClean="0"/>
              <a:t>What do </a:t>
            </a:r>
            <a:r>
              <a:rPr lang="en-US" dirty="0" err="1" smtClean="0"/>
              <a:t>Ureters</a:t>
            </a:r>
            <a:r>
              <a:rPr lang="en-US" dirty="0" smtClean="0"/>
              <a:t> do? How many </a:t>
            </a:r>
            <a:r>
              <a:rPr lang="en-US" dirty="0" err="1" smtClean="0"/>
              <a:t>Ureters</a:t>
            </a:r>
            <a:r>
              <a:rPr lang="en-US" dirty="0" smtClean="0"/>
              <a:t>?</a:t>
            </a:r>
          </a:p>
          <a:p>
            <a:pPr marL="914400" lvl="1" indent="-514350"/>
            <a:endParaRPr lang="en-US" dirty="0" smtClean="0"/>
          </a:p>
          <a:p>
            <a:pPr marL="514350" indent="-514350"/>
            <a:r>
              <a:rPr lang="en-US" dirty="0" smtClean="0"/>
              <a:t>Urinary Bladder – sac with a layer of circular fibers and 2 layers of longitudinal muscle</a:t>
            </a:r>
          </a:p>
          <a:p>
            <a:pPr marL="914400" lvl="1" indent="-514350"/>
            <a:r>
              <a:rPr lang="en-US" dirty="0" smtClean="0"/>
              <a:t>What does the Bladder do? How many bladder openings?</a:t>
            </a:r>
          </a:p>
          <a:p>
            <a:pPr marL="914400" lvl="1" indent="-514350"/>
            <a:endParaRPr lang="en-US" dirty="0" smtClean="0"/>
          </a:p>
          <a:p>
            <a:pPr marL="514350" indent="-514350"/>
            <a:r>
              <a:rPr lang="en-US" dirty="0" smtClean="0"/>
              <a:t>Urethra – Small tube that extends from the bladder to an external opening</a:t>
            </a:r>
          </a:p>
          <a:p>
            <a:pPr marL="914400" lvl="1" indent="-514350"/>
            <a:r>
              <a:rPr lang="en-US" dirty="0" smtClean="0"/>
              <a:t>What does the Urethra do?  How many sphincters on the Urethra?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Functions of the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Excretion of Metabolic Wastes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Maintenance of Water-Salt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Maintenance of Acid Base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Secretion of Hormones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 algn="r">
              <a:buNone/>
            </a:pPr>
            <a:r>
              <a:rPr lang="en-US" sz="1600" dirty="0" smtClean="0"/>
              <a:t>Page 160 in your book!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676400"/>
            <a:ext cx="60198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2209800"/>
            <a:ext cx="60198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2819400"/>
            <a:ext cx="60198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3429000"/>
            <a:ext cx="6019800" cy="533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Osmosis Reviewed</a:t>
            </a:r>
            <a:endParaRPr lang="en-US" dirty="0"/>
          </a:p>
        </p:txBody>
      </p:sp>
      <p:pic>
        <p:nvPicPr>
          <p:cNvPr id="4" name="Picture 2" descr="biopsych4e-fig-13-11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7950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neys.pdf"/>
          <p:cNvPicPr preferRelativeResize="0"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2500" t="33328" r="5833" b="7779"/>
              <a:stretch>
                <a:fillRect/>
              </a:stretch>
            </p:blipFill>
          </mc:Choice>
          <mc:Fallback>
            <p:blipFill>
              <a:blip r:embed="rId3"/>
              <a:srcRect l="2500" t="33328" r="5833" b="7779"/>
              <a:stretch>
                <a:fillRect/>
              </a:stretch>
            </p:blipFill>
          </mc:Fallback>
        </mc:AlternateContent>
        <p:spPr>
          <a:xfrm>
            <a:off x="38100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phr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599"/>
            <a:ext cx="6096000" cy="6423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bsrobsion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b="28266"/>
              <a:stretch>
                <a:fillRect/>
              </a:stretch>
            </p:blipFill>
          </mc:Choice>
          <mc:Fallback>
            <p:blipFill>
              <a:blip r:embed="rId3"/>
              <a:srcRect b="28266"/>
              <a:stretch>
                <a:fillRect/>
              </a:stretch>
            </p:blipFill>
          </mc:Fallback>
        </mc:AlternateContent>
        <p:spPr>
          <a:xfrm>
            <a:off x="1447800" y="-76200"/>
            <a:ext cx="6096000" cy="7206018"/>
          </a:xfrm>
          <a:prstGeom prst="rect">
            <a:avLst/>
          </a:prstGeom>
        </p:spPr>
      </p:pic>
      <p:pic>
        <p:nvPicPr>
          <p:cNvPr id="3" name="Picture 2" descr="biopsych4e-fig-13-11-0"/>
          <p:cNvPicPr>
            <a:picLocks noChangeAspect="1" noChangeArrowheads="1"/>
          </p:cNvPicPr>
          <p:nvPr/>
        </p:nvPicPr>
        <p:blipFill>
          <a:blip r:embed="rId4"/>
          <a:srcRect t="65176"/>
          <a:stretch>
            <a:fillRect/>
          </a:stretch>
        </p:blipFill>
        <p:spPr bwMode="auto">
          <a:xfrm>
            <a:off x="457200" y="2133600"/>
            <a:ext cx="7950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STANDARD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AE2F24622674AC0B41E5342C33231DD"/>
  <p:tag name="SLIDEID" val="4AE2F24622674AC0B41E5342C33231D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structures contain urine?"/>
  <p:tag name="ANSWERSALIAS" val="Ureter|smicln|Kidney|smicln|Urinary bladder|smicln|Inferior vena cava|smicln|Renal vein|smicln|Urethra|smicln|Aorta|smicln|rectum"/>
  <p:tag name="VALUES" val="Correct|smicln|Correct|smicln|Correct|smicln|Incorrect|smicln|Incorrect|smicln|Correct|smicln|Incorrect|smicln|Incorrect"/>
  <p:tag name="TOTALRESPONSE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8"/>
  <p:tag name="TEXTLENGTH" val="80"/>
  <p:tag name="FONTSIZE" val="32"/>
  <p:tag name="BULLETTYPE" val="ppBulletArabicPeriod"/>
  <p:tag name="ANSWERTEXT" val="Ureter&#10;Kidney&#10;Urinary bladder&#10;Inferior vena cava&#10;Renal vein&#10;Urethra&#10;Aorta&#10;rectu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520</TotalTime>
  <Words>234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Metro</vt:lpstr>
      <vt:lpstr>Chart</vt:lpstr>
      <vt:lpstr>Either Ur-ine or Your Out </vt:lpstr>
      <vt:lpstr>Urinary System</vt:lpstr>
      <vt:lpstr>What structures contain urine?</vt:lpstr>
      <vt:lpstr>Organs of the Urinary System</vt:lpstr>
      <vt:lpstr>Major Functions of the Urinary System</vt:lpstr>
      <vt:lpstr>Osmosis Reviewed</vt:lpstr>
      <vt:lpstr>PowerPoint Presentation</vt:lpstr>
      <vt:lpstr>PowerPoint Presentation</vt:lpstr>
      <vt:lpstr>PowerPoint Presentation</vt:lpstr>
      <vt:lpstr>PowerPoint Presentation</vt:lpstr>
      <vt:lpstr>3 main steps in Urine 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pee come from?</dc:title>
  <dc:creator>Robert Machol</dc:creator>
  <cp:lastModifiedBy>mwiebe-strong</cp:lastModifiedBy>
  <cp:revision>34</cp:revision>
  <dcterms:created xsi:type="dcterms:W3CDTF">2009-04-14T23:17:09Z</dcterms:created>
  <dcterms:modified xsi:type="dcterms:W3CDTF">2012-02-29T22:36:43Z</dcterms:modified>
</cp:coreProperties>
</file>